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5196800" cy="323977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(MS) Bold" panose="020B0604020202020204" charset="0"/>
      <p:regular r:id="rId7"/>
    </p:embeddedFont>
    <p:embeddedFont>
      <p:font typeface="Calibri (MS)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3" d="100"/>
          <a:sy n="23" d="100"/>
        </p:scale>
        <p:origin x="29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20774" y="890063"/>
            <a:ext cx="10958452" cy="1629937"/>
          </a:xfrm>
          <a:custGeom>
            <a:avLst/>
            <a:gdLst/>
            <a:ahLst/>
            <a:cxnLst/>
            <a:rect l="l" t="t" r="r" b="b"/>
            <a:pathLst>
              <a:path w="10958452" h="1629937">
                <a:moveTo>
                  <a:pt x="0" y="0"/>
                </a:moveTo>
                <a:lnTo>
                  <a:pt x="10958452" y="0"/>
                </a:lnTo>
                <a:lnTo>
                  <a:pt x="10958452" y="1629937"/>
                </a:lnTo>
                <a:lnTo>
                  <a:pt x="0" y="162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6" r="-19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7868" y="6005349"/>
            <a:ext cx="23764264" cy="3955267"/>
            <a:chOff x="0" y="0"/>
            <a:chExt cx="2554973" cy="4252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54973" cy="425244"/>
            </a:xfrm>
            <a:custGeom>
              <a:avLst/>
              <a:gdLst/>
              <a:ahLst/>
              <a:cxnLst/>
              <a:rect l="l" t="t" r="r" b="b"/>
              <a:pathLst>
                <a:path w="2554973" h="425244">
                  <a:moveTo>
                    <a:pt x="0" y="0"/>
                  </a:moveTo>
                  <a:lnTo>
                    <a:pt x="2554973" y="0"/>
                  </a:lnTo>
                  <a:lnTo>
                    <a:pt x="2554973" y="425244"/>
                  </a:lnTo>
                  <a:lnTo>
                    <a:pt x="0" y="4252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554973" cy="520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92882" y="2834159"/>
            <a:ext cx="9769822" cy="263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61E5A"/>
                </a:solidFill>
                <a:latin typeface="Calibri (MS) Bold"/>
              </a:rPr>
              <a:t>TÜRK DİLİ VE EDEBİYATI BÖLÜMÜ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61E5A"/>
                </a:solidFill>
                <a:latin typeface="Calibri (MS) Bold"/>
              </a:rPr>
              <a:t>BİTİRME ÇALIŞMASININ BAŞLIĞI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61E5A"/>
                </a:solidFill>
                <a:latin typeface="Calibri (MS) Bold"/>
              </a:rPr>
              <a:t>Öğrenci Adı SOYADI Öğrenci No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61E5A"/>
                </a:solidFill>
                <a:latin typeface="Calibri (MS) Bold"/>
              </a:rPr>
              <a:t>Danışman Unvan Adı SOYADI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0836" y="6223762"/>
            <a:ext cx="23478328" cy="2139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293D71"/>
                </a:solidFill>
                <a:latin typeface="Calibri (MS) Bold"/>
              </a:rPr>
              <a:t>ÖZET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293D71"/>
                </a:solidFill>
                <a:latin typeface="Calibri (MS)"/>
              </a:rPr>
              <a:t>Bu </a:t>
            </a:r>
            <a:r>
              <a:rPr lang="en-US" sz="1799" dirty="0" err="1">
                <a:solidFill>
                  <a:srgbClr val="293D71"/>
                </a:solidFill>
                <a:latin typeface="Calibri (MS)"/>
              </a:rPr>
              <a:t>kısımda</a:t>
            </a:r>
            <a:r>
              <a:rPr lang="en-US" sz="1799" dirty="0">
                <a:solidFill>
                  <a:srgbClr val="293D71"/>
                </a:solidFill>
                <a:latin typeface="Calibri (MS)"/>
              </a:rPr>
              <a:t> </a:t>
            </a:r>
            <a:r>
              <a:rPr lang="en-US" sz="1799" dirty="0" err="1">
                <a:solidFill>
                  <a:srgbClr val="293D71"/>
                </a:solidFill>
                <a:latin typeface="Calibri (MS)"/>
              </a:rPr>
              <a:t>bitirme</a:t>
            </a:r>
            <a:r>
              <a:rPr lang="en-US" sz="1799" dirty="0">
                <a:solidFill>
                  <a:srgbClr val="293D71"/>
                </a:solidFill>
                <a:latin typeface="Calibri (MS)"/>
              </a:rPr>
              <a:t> </a:t>
            </a:r>
            <a:r>
              <a:rPr lang="en-US" sz="1799" dirty="0" err="1">
                <a:solidFill>
                  <a:srgbClr val="293D71"/>
                </a:solidFill>
                <a:latin typeface="Calibri (MS)"/>
              </a:rPr>
              <a:t>çalışması</a:t>
            </a:r>
            <a:r>
              <a:rPr lang="en-US" sz="1799" dirty="0">
                <a:solidFill>
                  <a:srgbClr val="293D71"/>
                </a:solidFill>
                <a:latin typeface="Calibri (MS)"/>
              </a:rPr>
              <a:t> </a:t>
            </a:r>
            <a:r>
              <a:rPr lang="en-US" sz="1799" dirty="0" err="1">
                <a:solidFill>
                  <a:srgbClr val="293D71"/>
                </a:solidFill>
                <a:latin typeface="Calibri (MS)"/>
              </a:rPr>
              <a:t>ile</a:t>
            </a:r>
            <a:r>
              <a:rPr lang="en-US" sz="1799" dirty="0">
                <a:solidFill>
                  <a:srgbClr val="293D71"/>
                </a:solidFill>
                <a:latin typeface="Calibri (MS)"/>
              </a:rPr>
              <a:t> </a:t>
            </a:r>
            <a:r>
              <a:rPr lang="en-US" sz="1799" dirty="0" err="1">
                <a:solidFill>
                  <a:srgbClr val="293D71"/>
                </a:solidFill>
                <a:latin typeface="Calibri (MS)"/>
              </a:rPr>
              <a:t>ilgili</a:t>
            </a:r>
            <a:r>
              <a:rPr lang="en-US" sz="1799" dirty="0">
                <a:solidFill>
                  <a:srgbClr val="293D71"/>
                </a:solidFill>
                <a:latin typeface="Calibri (MS)"/>
              </a:rPr>
              <a:t> </a:t>
            </a:r>
            <a:r>
              <a:rPr lang="en-US" sz="1799" dirty="0" err="1">
                <a:solidFill>
                  <a:srgbClr val="293D71"/>
                </a:solidFill>
                <a:latin typeface="Calibri (MS)"/>
              </a:rPr>
              <a:t>özet</a:t>
            </a:r>
            <a:r>
              <a:rPr lang="en-US" sz="1799" dirty="0">
                <a:solidFill>
                  <a:srgbClr val="293D71"/>
                </a:solidFill>
                <a:latin typeface="Calibri (MS)"/>
              </a:rPr>
              <a:t> </a:t>
            </a:r>
            <a:r>
              <a:rPr lang="en-US" sz="1799" dirty="0" err="1">
                <a:solidFill>
                  <a:srgbClr val="293D71"/>
                </a:solidFill>
                <a:latin typeface="Calibri (MS)"/>
              </a:rPr>
              <a:t>bilgi</a:t>
            </a:r>
            <a:r>
              <a:rPr lang="en-US" sz="1799" dirty="0">
                <a:solidFill>
                  <a:srgbClr val="293D71"/>
                </a:solidFill>
                <a:latin typeface="Calibri (MS)"/>
              </a:rPr>
              <a:t> </a:t>
            </a:r>
            <a:r>
              <a:rPr lang="en-US" sz="1799" dirty="0" err="1">
                <a:solidFill>
                  <a:srgbClr val="293D71"/>
                </a:solidFill>
                <a:latin typeface="Calibri (MS)"/>
              </a:rPr>
              <a:t>verilir</a:t>
            </a:r>
            <a:r>
              <a:rPr lang="en-US" sz="1799" dirty="0">
                <a:solidFill>
                  <a:srgbClr val="293D71"/>
                </a:solidFill>
                <a:latin typeface="Calibri (MS)"/>
              </a:rPr>
              <a:t>.</a:t>
            </a:r>
          </a:p>
          <a:p>
            <a:pPr algn="ctr">
              <a:lnSpc>
                <a:spcPts val="1679"/>
              </a:lnSpc>
            </a:pPr>
            <a:endParaRPr lang="en-US" sz="1799" dirty="0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 dirty="0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 dirty="0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 dirty="0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 dirty="0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799" dirty="0">
              <a:solidFill>
                <a:srgbClr val="293D71"/>
              </a:solidFill>
              <a:latin typeface="Calibri (MS)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17868" y="10494016"/>
            <a:ext cx="11349604" cy="21594377"/>
            <a:chOff x="0" y="0"/>
            <a:chExt cx="1220233" cy="23216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0232" cy="2321681"/>
            </a:xfrm>
            <a:custGeom>
              <a:avLst/>
              <a:gdLst/>
              <a:ahLst/>
              <a:cxnLst/>
              <a:rect l="l" t="t" r="r" b="b"/>
              <a:pathLst>
                <a:path w="1220232" h="2321681">
                  <a:moveTo>
                    <a:pt x="0" y="0"/>
                  </a:moveTo>
                  <a:lnTo>
                    <a:pt x="1220232" y="0"/>
                  </a:lnTo>
                  <a:lnTo>
                    <a:pt x="1220232" y="2321681"/>
                  </a:lnTo>
                  <a:lnTo>
                    <a:pt x="0" y="2321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220233" cy="2416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89561" y="10494016"/>
            <a:ext cx="11492572" cy="18370791"/>
            <a:chOff x="0" y="0"/>
            <a:chExt cx="1235603" cy="19751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5603" cy="1975103"/>
            </a:xfrm>
            <a:custGeom>
              <a:avLst/>
              <a:gdLst/>
              <a:ahLst/>
              <a:cxnLst/>
              <a:rect l="l" t="t" r="r" b="b"/>
              <a:pathLst>
                <a:path w="1235603" h="1975103">
                  <a:moveTo>
                    <a:pt x="0" y="0"/>
                  </a:moveTo>
                  <a:lnTo>
                    <a:pt x="1235603" y="0"/>
                  </a:lnTo>
                  <a:lnTo>
                    <a:pt x="1235603" y="1975103"/>
                  </a:lnTo>
                  <a:lnTo>
                    <a:pt x="0" y="19751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235603" cy="2070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89561" y="29334612"/>
            <a:ext cx="11492572" cy="2753781"/>
            <a:chOff x="0" y="0"/>
            <a:chExt cx="1235603" cy="296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5603" cy="296068"/>
            </a:xfrm>
            <a:custGeom>
              <a:avLst/>
              <a:gdLst/>
              <a:ahLst/>
              <a:cxnLst/>
              <a:rect l="l" t="t" r="r" b="b"/>
              <a:pathLst>
                <a:path w="1235603" h="296068">
                  <a:moveTo>
                    <a:pt x="0" y="0"/>
                  </a:moveTo>
                  <a:lnTo>
                    <a:pt x="1235603" y="0"/>
                  </a:lnTo>
                  <a:lnTo>
                    <a:pt x="1235603" y="296068"/>
                  </a:lnTo>
                  <a:lnTo>
                    <a:pt x="0" y="2960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1235603" cy="391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60836" y="11188354"/>
            <a:ext cx="10961297" cy="10102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93D71"/>
                </a:solidFill>
                <a:latin typeface="Calibri (MS) Bold"/>
              </a:rPr>
              <a:t>BAŞLIK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Bitirme çalışmasının sunulduğu kısımdır.</a:t>
            </a: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POSTERİN HAZIRLANMASINDA DİKKAT EDİLMESİ GEREKEN HUSUSLAR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Posterin boyutu mutlaka 70x90 cm olmalıdır. 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Metin puntoları en az 18 punto; başlıklar ise en az 28 punto olmalıdır. Metinler iki yana yaslı olmalıdır. 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Bitirme çalışmasında kullanılan kaynaklardan en az 3 tanesi posterin sonunda kaynakça bölümünde yazılmalıdır.</a:t>
            </a: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799">
              <a:solidFill>
                <a:srgbClr val="293D71"/>
              </a:solidFill>
              <a:latin typeface="Calibri (MS)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183714" y="11188354"/>
            <a:ext cx="10961297" cy="9788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93D71"/>
                </a:solidFill>
                <a:latin typeface="Calibri (MS)"/>
              </a:rPr>
              <a:t>İÇERİK</a:t>
            </a:r>
          </a:p>
          <a:p>
            <a:pPr>
              <a:lnSpc>
                <a:spcPts val="2519"/>
              </a:lnSpc>
            </a:pPr>
            <a:endParaRPr lang="en-US" sz="2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2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2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2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POSTERİN HAZIRLANMASINDA DİKKAT EDİLMESİ GEREKEN HUSUSLAR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Posterin boyutu mutlaka 70x90 cm olmalıdır. 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Metin puntoları en az 18 punto; başlıklar ise en az 28 punto olmalıdır. Metinler iki yana yaslı olmalıdır. 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Bitirme çalışmasında kullanılan kaynaklardan en az 3 tanesi posterin sonunda kaynakça bölümünde yazılmalıdır.</a:t>
            </a: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799">
              <a:solidFill>
                <a:srgbClr val="293D71"/>
              </a:solidFill>
              <a:latin typeface="Calibri (MS)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183714" y="29789164"/>
            <a:ext cx="10961297" cy="1720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93D71"/>
                </a:solidFill>
                <a:latin typeface="Calibri (MS) Bold"/>
              </a:rPr>
              <a:t>KAYNAKÇA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(1)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(2)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(3)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799">
              <a:solidFill>
                <a:srgbClr val="293D71"/>
              </a:solidFill>
              <a:latin typeface="Calibri (MS)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Özel</PresentationFormat>
  <Paragraphs>91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Calibri</vt:lpstr>
      <vt:lpstr>Calibri (MS) Bold</vt:lpstr>
      <vt:lpstr>Calibri (MS)</vt:lpstr>
      <vt:lpstr>Arial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TDE-Poster-A1</dc:title>
  <dc:creator>MasteR</dc:creator>
  <cp:lastModifiedBy>MasteR</cp:lastModifiedBy>
  <cp:revision>3</cp:revision>
  <dcterms:created xsi:type="dcterms:W3CDTF">2006-08-16T00:00:00Z</dcterms:created>
  <dcterms:modified xsi:type="dcterms:W3CDTF">2025-05-20T08:20:30Z</dcterms:modified>
  <dc:identifier>DAFjQWvZoMQ</dc:identifier>
</cp:coreProperties>
</file>